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57" r:id="rId4"/>
    <p:sldId id="267" r:id="rId5"/>
    <p:sldId id="268" r:id="rId6"/>
    <p:sldId id="258" r:id="rId7"/>
    <p:sldId id="259" r:id="rId8"/>
    <p:sldId id="271" r:id="rId9"/>
    <p:sldId id="270" r:id="rId10"/>
    <p:sldId id="262" r:id="rId11"/>
    <p:sldId id="261" r:id="rId12"/>
    <p:sldId id="263" r:id="rId1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E7132-9B71-475B-8A34-3219979226B1}" type="datetimeFigureOut">
              <a:rPr lang="uk-UA" smtClean="0"/>
              <a:t>29.02.2012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A0CBB-1FA0-474B-BBF7-5C2EEC668D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953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0CBB-1FA0-474B-BBF7-5C2EEC668DDC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897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A0CBB-1FA0-474B-BBF7-5C2EEC668DDC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089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3B4EC-8C3D-42A5-9A7A-B7DA5EC7E5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06CD5-3871-4450-B944-932A9F7C17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863E-F164-496A-972D-06800D4D3A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1EBB6-E4BD-4D30-B914-07B7834A56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4684F-2BD6-48A0-B15F-21ED638883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675D5-0012-43FE-8E64-4EDFB554BB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46330-6BC0-49B8-B7AD-49FB026BEB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9F415-B992-4AE6-8E30-E04D1F19EF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80EBA-9F2C-4FE8-8790-1A006DBD70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D6F7F-458D-40CB-AF3F-F07BB46E3E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8246B-83E4-4C46-8B9E-D6A03AE51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C06F01-C36B-4C2B-9C17-479771BB74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988424" cy="1470025"/>
          </a:xfrm>
        </p:spPr>
        <p:txBody>
          <a:bodyPr/>
          <a:lstStyle/>
          <a:p>
            <a:r>
              <a:rPr lang="uk-UA" sz="4800" b="1" dirty="0" smtClean="0"/>
              <a:t>Центр відновлення мови та </a:t>
            </a:r>
            <a:r>
              <a:rPr lang="uk-UA" sz="4800" b="1" dirty="0" err="1" smtClean="0"/>
              <a:t>нейрореабілітації</a:t>
            </a:r>
            <a:endParaRPr lang="ru-RU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776864" cy="1270992"/>
          </a:xfrm>
        </p:spPr>
        <p:txBody>
          <a:bodyPr/>
          <a:lstStyle/>
          <a:p>
            <a:r>
              <a:rPr lang="ru-RU" sz="2000" b="1" dirty="0" smtClean="0">
                <a:latin typeface="+mj-lt"/>
              </a:rPr>
              <a:t>Голова </a:t>
            </a:r>
            <a:r>
              <a:rPr lang="ru-RU" sz="2000" b="1" dirty="0" err="1" smtClean="0">
                <a:latin typeface="+mj-lt"/>
              </a:rPr>
              <a:t>правління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 smtClean="0">
                <a:latin typeface="+mj-lt"/>
              </a:rPr>
              <a:t>Пр</a:t>
            </a:r>
            <a:r>
              <a:rPr lang="ru-RU" sz="2000" b="1" dirty="0" err="1">
                <a:latin typeface="+mj-lt"/>
              </a:rPr>
              <a:t>А</a:t>
            </a:r>
            <a:r>
              <a:rPr lang="ru-RU" sz="2000" b="1" dirty="0" err="1" smtClean="0">
                <a:latin typeface="+mj-lt"/>
              </a:rPr>
              <a:t>Т</a:t>
            </a:r>
            <a:r>
              <a:rPr lang="ru-RU" sz="2000" b="1" dirty="0" smtClean="0">
                <a:latin typeface="+mj-lt"/>
              </a:rPr>
              <a:t> МЦ Добробут </a:t>
            </a:r>
            <a:r>
              <a:rPr lang="ru-RU" sz="2000" b="1" dirty="0" err="1" smtClean="0">
                <a:latin typeface="+mj-lt"/>
              </a:rPr>
              <a:t>Тімошенко</a:t>
            </a:r>
            <a:r>
              <a:rPr lang="ru-RU" sz="2000" b="1" dirty="0" smtClean="0">
                <a:latin typeface="+mj-lt"/>
              </a:rPr>
              <a:t> Т.</a:t>
            </a:r>
            <a:r>
              <a:rPr lang="uk-UA" sz="2000" b="1" dirty="0" smtClean="0">
                <a:latin typeface="+mj-lt"/>
              </a:rPr>
              <a:t>В.</a:t>
            </a: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м. </a:t>
            </a:r>
            <a:r>
              <a:rPr lang="ru-RU" sz="2000" b="1" dirty="0" err="1" smtClean="0">
                <a:latin typeface="+mj-lt"/>
              </a:rPr>
              <a:t>Київ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936103"/>
          </a:xfrm>
        </p:spPr>
        <p:txBody>
          <a:bodyPr/>
          <a:lstStyle/>
          <a:p>
            <a:r>
              <a:rPr lang="uk-UA" sz="2300" b="1" dirty="0" smtClean="0"/>
              <a:t>Соціально-економічне обґрунтування</a:t>
            </a:r>
            <a:endParaRPr lang="en-US" sz="2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4176464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l">
              <a:buFontTx/>
              <a:buChar char="-"/>
            </a:pPr>
            <a:r>
              <a:rPr lang="uk-UA" sz="1900" dirty="0" smtClean="0"/>
              <a:t>зменшення рівня інвалідності працездатного населення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н</a:t>
            </a:r>
            <a:r>
              <a:rPr lang="uk-UA" sz="1900" dirty="0" smtClean="0"/>
              <a:t>адання висококваліфікованої медичної допомоги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з</a:t>
            </a:r>
            <a:r>
              <a:rPr lang="uk-UA" sz="1900" dirty="0" smtClean="0"/>
              <a:t>більшення робочих місць в сфері охорони здоров</a:t>
            </a:r>
            <a:r>
              <a:rPr lang="en-US" sz="1900" dirty="0" smtClean="0"/>
              <a:t>’</a:t>
            </a:r>
            <a:r>
              <a:rPr lang="uk-UA" sz="1900" dirty="0" smtClean="0"/>
              <a:t>я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в</a:t>
            </a:r>
            <a:r>
              <a:rPr lang="uk-UA" sz="1900" dirty="0" smtClean="0"/>
              <a:t>провадження новітніх медичних технологій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о</a:t>
            </a:r>
            <a:r>
              <a:rPr lang="uk-UA" sz="1900" dirty="0" smtClean="0"/>
              <a:t>тримання європейського досвіду в неврологічній реабілітації із залученням закордонних лікарів </a:t>
            </a:r>
          </a:p>
          <a:p>
            <a:pPr marL="342900" indent="-342900" algn="l">
              <a:buFontTx/>
              <a:buChar char="-"/>
            </a:pPr>
            <a:r>
              <a:rPr lang="uk-UA" sz="1900" dirty="0" smtClean="0"/>
              <a:t>повернення коштів в Українську економіку</a:t>
            </a:r>
          </a:p>
        </p:txBody>
      </p:sp>
    </p:spTree>
    <p:extLst>
      <p:ext uri="{BB962C8B-B14F-4D97-AF65-F5344CB8AC3E}">
        <p14:creationId xmlns:p14="http://schemas.microsoft.com/office/powerpoint/2010/main" val="7147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6" y="2875111"/>
            <a:ext cx="820578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16" y="3084984"/>
            <a:ext cx="12795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95" y="4278467"/>
            <a:ext cx="132238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94" y="4794848"/>
            <a:ext cx="12795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7722"/>
            <a:ext cx="69135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6461" y="2107515"/>
            <a:ext cx="8215821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</a:pPr>
            <a:r>
              <a:rPr lang="ru-RU" sz="1900" dirty="0" err="1" smtClean="0">
                <a:latin typeface="+mn-lt"/>
              </a:rPr>
              <a:t>Невідкладна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 err="1" smtClean="0">
                <a:latin typeface="+mn-lt"/>
              </a:rPr>
              <a:t>допомога</a:t>
            </a:r>
            <a:r>
              <a:rPr lang="ru-RU" sz="1900" dirty="0" smtClean="0">
                <a:latin typeface="+mn-lt"/>
              </a:rPr>
              <a:t>, </a:t>
            </a:r>
            <a:r>
              <a:rPr lang="ru-RU" sz="1900" dirty="0" err="1" smtClean="0">
                <a:latin typeface="+mn-lt"/>
              </a:rPr>
              <a:t>поліклініка</a:t>
            </a:r>
            <a:r>
              <a:rPr lang="ru-RU" sz="1900" dirty="0" smtClean="0">
                <a:latin typeface="+mn-lt"/>
              </a:rPr>
              <a:t>, </a:t>
            </a:r>
            <a:r>
              <a:rPr lang="ru-RU" sz="1900" dirty="0" err="1" smtClean="0">
                <a:latin typeface="+mn-lt"/>
              </a:rPr>
              <a:t>стаціонар</a:t>
            </a:r>
            <a:r>
              <a:rPr lang="ru-RU" sz="1900" dirty="0" smtClean="0">
                <a:latin typeface="+mn-lt"/>
              </a:rPr>
              <a:t> для </a:t>
            </a:r>
            <a:r>
              <a:rPr lang="ru-RU" sz="1900" dirty="0" err="1" smtClean="0">
                <a:latin typeface="+mn-lt"/>
              </a:rPr>
              <a:t>дорослих</a:t>
            </a:r>
            <a:r>
              <a:rPr lang="ru-RU" sz="1900" dirty="0" smtClean="0">
                <a:latin typeface="+mn-lt"/>
              </a:rPr>
              <a:t> і </a:t>
            </a:r>
            <a:r>
              <a:rPr lang="ru-RU" sz="1900" dirty="0" err="1" smtClean="0">
                <a:latin typeface="+mn-lt"/>
              </a:rPr>
              <a:t>дітей</a:t>
            </a:r>
            <a:endParaRPr lang="ru-RU" sz="1900" dirty="0" smtClean="0">
              <a:latin typeface="+mn-lt"/>
            </a:endParaRPr>
          </a:p>
          <a:p>
            <a:pPr marL="180975" indent="-180975">
              <a:lnSpc>
                <a:spcPct val="120000"/>
              </a:lnSpc>
            </a:pPr>
            <a:r>
              <a:rPr lang="ru-RU" sz="1900" dirty="0" err="1" smtClean="0">
                <a:latin typeface="+mn-lt"/>
              </a:rPr>
              <a:t>Медичний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 err="1" smtClean="0">
                <a:latin typeface="+mn-lt"/>
              </a:rPr>
              <a:t>супровід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 err="1" smtClean="0">
                <a:latin typeface="+mn-lt"/>
              </a:rPr>
              <a:t>хворих</a:t>
            </a:r>
            <a:r>
              <a:rPr lang="ru-RU" sz="1900" dirty="0" smtClean="0">
                <a:latin typeface="+mn-lt"/>
              </a:rPr>
              <a:t> в </a:t>
            </a:r>
            <a:r>
              <a:rPr lang="ru-RU" sz="1900" dirty="0" err="1" smtClean="0">
                <a:latin typeface="+mn-lt"/>
              </a:rPr>
              <a:t>Україні</a:t>
            </a:r>
            <a:r>
              <a:rPr lang="ru-RU" sz="1900" dirty="0" smtClean="0">
                <a:latin typeface="+mn-lt"/>
              </a:rPr>
              <a:t> та за </a:t>
            </a:r>
            <a:r>
              <a:rPr lang="ru-RU" sz="1900" dirty="0" err="1" smtClean="0">
                <a:latin typeface="+mn-lt"/>
              </a:rPr>
              <a:t>її</a:t>
            </a:r>
            <a:r>
              <a:rPr lang="ru-RU" sz="1900" dirty="0" smtClean="0">
                <a:latin typeface="+mn-lt"/>
              </a:rPr>
              <a:t> межами</a:t>
            </a:r>
          </a:p>
          <a:p>
            <a:pPr marL="180975" indent="-180975">
              <a:lnSpc>
                <a:spcPct val="120000"/>
              </a:lnSpc>
            </a:pPr>
            <a:r>
              <a:rPr lang="ru-RU" sz="1900" dirty="0" err="1" smtClean="0">
                <a:latin typeface="+mn-lt"/>
              </a:rPr>
              <a:t>Організація</a:t>
            </a:r>
            <a:r>
              <a:rPr lang="ru-RU" sz="1900" dirty="0" smtClean="0">
                <a:latin typeface="+mn-lt"/>
              </a:rPr>
              <a:t> </a:t>
            </a:r>
            <a:r>
              <a:rPr lang="ru-RU" sz="1900" dirty="0" err="1" smtClean="0">
                <a:latin typeface="+mn-lt"/>
              </a:rPr>
              <a:t>лікування</a:t>
            </a:r>
            <a:r>
              <a:rPr lang="ru-RU" sz="1900" dirty="0" smtClean="0">
                <a:latin typeface="+mn-lt"/>
              </a:rPr>
              <a:t> за кордоном</a:t>
            </a:r>
            <a:endParaRPr lang="uk-UA" sz="1900" dirty="0">
              <a:latin typeface="+mn-lt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0654" y="5156754"/>
            <a:ext cx="8172451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</a:t>
            </a:r>
            <a:r>
              <a:rPr lang="ru-RU" sz="1900" dirty="0" err="1">
                <a:latin typeface="+mn-lt"/>
              </a:rPr>
              <a:t>Підрозділи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мережі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обслуговують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близько</a:t>
            </a:r>
            <a:r>
              <a:rPr lang="ru-RU" sz="1900" dirty="0">
                <a:latin typeface="+mn-lt"/>
              </a:rPr>
              <a:t> 20 000 </a:t>
            </a:r>
            <a:r>
              <a:rPr lang="ru-RU" sz="1900" dirty="0" err="1">
                <a:latin typeface="+mn-lt"/>
              </a:rPr>
              <a:t>пацієнтів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щомісяця</a:t>
            </a:r>
            <a:endParaRPr lang="ru-RU" sz="19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</a:t>
            </a:r>
            <a:r>
              <a:rPr lang="ru-RU" sz="1900" dirty="0">
                <a:latin typeface="+mn-lt"/>
              </a:rPr>
              <a:t>Контакт-центр </a:t>
            </a:r>
            <a:r>
              <a:rPr lang="ru-RU" sz="1900" dirty="0" err="1">
                <a:latin typeface="+mn-lt"/>
              </a:rPr>
              <a:t>приймає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понад</a:t>
            </a:r>
            <a:r>
              <a:rPr lang="ru-RU" sz="1900" dirty="0">
                <a:latin typeface="+mn-lt"/>
              </a:rPr>
              <a:t> 25 000 </a:t>
            </a:r>
            <a:r>
              <a:rPr lang="ru-RU" sz="1900" dirty="0" err="1">
                <a:latin typeface="+mn-lt"/>
              </a:rPr>
              <a:t>дзвінків</a:t>
            </a:r>
            <a:r>
              <a:rPr lang="ru-RU" sz="1900" dirty="0">
                <a:latin typeface="+mn-lt"/>
              </a:rPr>
              <a:t> на </a:t>
            </a:r>
            <a:r>
              <a:rPr lang="ru-RU" sz="1900" dirty="0" err="1">
                <a:latin typeface="+mn-lt"/>
              </a:rPr>
              <a:t>місяць</a:t>
            </a:r>
            <a:endParaRPr lang="ru-RU" sz="19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</a:t>
            </a:r>
            <a:r>
              <a:rPr lang="ru-RU" sz="1900" dirty="0" err="1">
                <a:latin typeface="+mn-lt"/>
              </a:rPr>
              <a:t>Щомісяця</a:t>
            </a:r>
            <a:r>
              <a:rPr lang="ru-RU" sz="1900" dirty="0">
                <a:latin typeface="+mn-lt"/>
              </a:rPr>
              <a:t> ми </a:t>
            </a:r>
            <a:r>
              <a:rPr lang="ru-RU" sz="1900" dirty="0" err="1">
                <a:latin typeface="+mn-lt"/>
              </a:rPr>
              <a:t>обслуговуємо</a:t>
            </a:r>
            <a:r>
              <a:rPr lang="ru-RU" sz="1900" dirty="0">
                <a:latin typeface="+mn-lt"/>
              </a:rPr>
              <a:t> до 900 </a:t>
            </a:r>
            <a:r>
              <a:rPr lang="ru-RU" sz="1900" dirty="0" err="1">
                <a:latin typeface="+mn-lt"/>
              </a:rPr>
              <a:t>невідкладних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викликів</a:t>
            </a:r>
            <a:endParaRPr lang="ru-RU" sz="19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Підрозділи мережі мають право виписувати лікарняні листи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6204" y="1433362"/>
            <a:ext cx="8215821" cy="444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</a:pPr>
            <a:r>
              <a:rPr lang="uk-UA" sz="2100" b="1" dirty="0" smtClean="0">
                <a:latin typeface="+mn-lt"/>
              </a:rPr>
              <a:t>Медична мережа «Добробут» – одна з найбільших в Україні</a:t>
            </a:r>
            <a:endParaRPr lang="uk-UA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14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1489" y="1484784"/>
            <a:ext cx="8408988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300" b="1" dirty="0">
                <a:latin typeface="Arial Narrow" pitchFamily="34" charset="0"/>
              </a:rPr>
              <a:t>Проект – </a:t>
            </a:r>
            <a:r>
              <a:rPr lang="ru-RU" sz="2300" b="1" dirty="0" err="1">
                <a:latin typeface="Arial Narrow" pitchFamily="34" charset="0"/>
              </a:rPr>
              <a:t>Клініка</a:t>
            </a:r>
            <a:r>
              <a:rPr lang="ru-RU" sz="2300" b="1" dirty="0">
                <a:latin typeface="Arial Narrow" pitchFamily="34" charset="0"/>
              </a:rPr>
              <a:t> </a:t>
            </a:r>
            <a:r>
              <a:rPr lang="ru-RU" sz="2300" b="1" dirty="0" err="1">
                <a:latin typeface="Arial Narrow" pitchFamily="34" charset="0"/>
              </a:rPr>
              <a:t>швидкої</a:t>
            </a:r>
            <a:r>
              <a:rPr lang="ru-RU" sz="2300" b="1" dirty="0">
                <a:latin typeface="Arial Narrow" pitchFamily="34" charset="0"/>
              </a:rPr>
              <a:t> </a:t>
            </a:r>
            <a:r>
              <a:rPr lang="ru-RU" sz="2300" b="1" dirty="0" err="1" smtClean="0">
                <a:latin typeface="Arial Narrow" pitchFamily="34" charset="0"/>
              </a:rPr>
              <a:t>допомоги</a:t>
            </a:r>
            <a:r>
              <a:rPr lang="ru-RU" sz="2300" b="1" dirty="0" smtClean="0">
                <a:latin typeface="Arial Narrow" pitchFamily="34" charset="0"/>
              </a:rPr>
              <a:t> </a:t>
            </a:r>
            <a:r>
              <a:rPr lang="en-US" sz="2300" b="1" dirty="0" smtClean="0">
                <a:latin typeface="Arial Narrow" pitchFamily="34" charset="0"/>
              </a:rPr>
              <a:t>(</a:t>
            </a:r>
            <a:r>
              <a:rPr lang="uk-UA" sz="2300" b="1" dirty="0" smtClean="0">
                <a:latin typeface="Arial Narrow" pitchFamily="34" charset="0"/>
              </a:rPr>
              <a:t>відкриття – липень 2012</a:t>
            </a:r>
            <a:r>
              <a:rPr lang="en-US" sz="2300" b="1" dirty="0" smtClean="0">
                <a:latin typeface="Arial Narrow" pitchFamily="34" charset="0"/>
              </a:rPr>
              <a:t>)</a:t>
            </a:r>
            <a:endParaRPr lang="uk-UA" sz="2300" b="1" dirty="0" smtClean="0">
              <a:latin typeface="Arial Narrow" pitchFamily="34" charset="0"/>
            </a:endParaRPr>
          </a:p>
          <a:p>
            <a:pPr eaLnBrk="1" hangingPunct="1"/>
            <a:endParaRPr lang="uk-UA" sz="2300" dirty="0" smtClean="0">
              <a:latin typeface="Arial Narrow" pitchFamily="34" charset="0"/>
            </a:endParaRPr>
          </a:p>
          <a:p>
            <a:pPr eaLnBrk="1" hangingPunct="1"/>
            <a:r>
              <a:rPr lang="uk-UA" sz="1900" dirty="0" smtClean="0">
                <a:latin typeface="Arial Narrow" pitchFamily="34" charset="0"/>
              </a:rPr>
              <a:t>м. Київ, </a:t>
            </a:r>
            <a:r>
              <a:rPr lang="uk-UA" sz="1900" dirty="0" err="1" smtClean="0">
                <a:latin typeface="Arial Narrow" pitchFamily="34" charset="0"/>
              </a:rPr>
              <a:t>вул</a:t>
            </a:r>
            <a:r>
              <a:rPr lang="uk-UA" sz="1900" dirty="0" smtClean="0">
                <a:latin typeface="Arial Narrow" pitchFamily="34" charset="0"/>
              </a:rPr>
              <a:t> Шамрила, 7-А)</a:t>
            </a:r>
            <a:endParaRPr lang="ru-RU" sz="1900" dirty="0">
              <a:latin typeface="Arial Narrow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49262" y="2947988"/>
            <a:ext cx="4698801" cy="321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Площа клініки – понад 8 000 кв. м.</a:t>
            </a:r>
          </a:p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</a:t>
            </a:r>
            <a:r>
              <a:rPr lang="ru-RU" sz="1900" b="1" dirty="0">
                <a:latin typeface="+mn-lt"/>
              </a:rPr>
              <a:t>	</a:t>
            </a:r>
            <a:r>
              <a:rPr lang="ru-RU" sz="1900" dirty="0" err="1">
                <a:latin typeface="+mn-lt"/>
              </a:rPr>
              <a:t>Поліклінічні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послуги</a:t>
            </a:r>
            <a:r>
              <a:rPr lang="ru-RU" sz="1900" dirty="0">
                <a:latin typeface="+mn-lt"/>
              </a:rPr>
              <a:t> (2 </a:t>
            </a:r>
            <a:r>
              <a:rPr lang="ru-RU" sz="1900" dirty="0" err="1">
                <a:latin typeface="+mn-lt"/>
              </a:rPr>
              <a:t>поверхи</a:t>
            </a:r>
            <a:r>
              <a:rPr lang="ru-RU" sz="1900" dirty="0">
                <a:latin typeface="+mn-lt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Повний комплекс діагностики, включаючи КТ, МРТ, рентген</a:t>
            </a:r>
            <a:endParaRPr lang="ru-RU" sz="19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3 о</a:t>
            </a:r>
            <a:r>
              <a:rPr lang="ru-RU" sz="1900" dirty="0" err="1">
                <a:latin typeface="+mn-lt"/>
              </a:rPr>
              <a:t>пераційні</a:t>
            </a:r>
            <a:endParaRPr lang="ru-RU" sz="19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uk-UA" sz="1900" dirty="0">
                <a:latin typeface="+mn-lt"/>
              </a:rPr>
              <a:t>•	</a:t>
            </a:r>
            <a:r>
              <a:rPr lang="ru-RU" sz="1900" dirty="0" err="1">
                <a:latin typeface="+mn-lt"/>
              </a:rPr>
              <a:t>Відділення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>
                <a:latin typeface="+mn-lt"/>
              </a:rPr>
              <a:t>інтенсивної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err="1" smtClean="0">
                <a:latin typeface="+mn-lt"/>
              </a:rPr>
              <a:t>терапії</a:t>
            </a:r>
            <a:endParaRPr lang="ru-RU" sz="19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r>
              <a:rPr lang="uk-UA" sz="1900" dirty="0" smtClean="0">
                <a:latin typeface="+mn-lt"/>
              </a:rPr>
              <a:t>•</a:t>
            </a:r>
            <a:r>
              <a:rPr lang="uk-UA" sz="1900" dirty="0">
                <a:latin typeface="+mn-lt"/>
              </a:rPr>
              <a:t>	</a:t>
            </a:r>
            <a:r>
              <a:rPr lang="ru-RU" sz="1900" dirty="0" err="1">
                <a:latin typeface="+mn-lt"/>
              </a:rPr>
              <a:t>Стаціонар</a:t>
            </a:r>
            <a:r>
              <a:rPr lang="ru-RU" sz="1900" dirty="0">
                <a:latin typeface="+mn-lt"/>
              </a:rPr>
              <a:t> (5 </a:t>
            </a:r>
            <a:r>
              <a:rPr lang="ru-RU" sz="1900" dirty="0" err="1" smtClean="0">
                <a:latin typeface="+mn-lt"/>
              </a:rPr>
              <a:t>поверхів</a:t>
            </a:r>
            <a:r>
              <a:rPr lang="ru-RU" sz="1900" dirty="0" smtClean="0">
                <a:latin typeface="+mn-lt"/>
              </a:rPr>
              <a:t>, 28 </a:t>
            </a:r>
            <a:r>
              <a:rPr lang="ru-RU" sz="1900" dirty="0" err="1" smtClean="0">
                <a:latin typeface="+mn-lt"/>
              </a:rPr>
              <a:t>ліжок</a:t>
            </a:r>
            <a:r>
              <a:rPr lang="ru-RU" sz="1900" dirty="0" smtClean="0">
                <a:latin typeface="+mn-lt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ru-RU" sz="1900" dirty="0">
                <a:latin typeface="+mn-lt"/>
              </a:rPr>
              <a:t>•	</a:t>
            </a:r>
            <a:r>
              <a:rPr lang="uk-UA" sz="1900" dirty="0" err="1" smtClean="0">
                <a:latin typeface="+mn-lt"/>
              </a:rPr>
              <a:t>Інсультний</a:t>
            </a:r>
            <a:r>
              <a:rPr lang="uk-UA" sz="1900" dirty="0" smtClean="0">
                <a:latin typeface="+mn-lt"/>
              </a:rPr>
              <a:t> блок(22 ліжок)</a:t>
            </a:r>
            <a:endParaRPr lang="ru-RU" sz="1900" dirty="0">
              <a:latin typeface="+mn-lt"/>
            </a:endParaRPr>
          </a:p>
          <a:p>
            <a:pPr eaLnBrk="1" hangingPunct="1">
              <a:lnSpc>
                <a:spcPct val="120000"/>
              </a:lnSpc>
            </a:pPr>
            <a:endParaRPr lang="ru-RU" sz="1900" dirty="0">
              <a:latin typeface="+mn-lt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600700" y="2309813"/>
            <a:ext cx="2466975" cy="3692525"/>
            <a:chOff x="3343" y="1071"/>
            <a:chExt cx="1725" cy="2581"/>
          </a:xfrm>
        </p:grpSpPr>
        <p:pic>
          <p:nvPicPr>
            <p:cNvPr id="14" name="Picture 8" descr="shamr-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" y="1083"/>
              <a:ext cx="1714" cy="2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ramk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915" y="1499"/>
              <a:ext cx="2581" cy="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58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424936" cy="576064"/>
          </a:xfrm>
        </p:spPr>
        <p:txBody>
          <a:bodyPr/>
          <a:lstStyle/>
          <a:p>
            <a:pPr algn="l"/>
            <a:r>
              <a:rPr lang="en-US" sz="2300" b="1" dirty="0" smtClean="0"/>
              <a:t> </a:t>
            </a:r>
            <a:r>
              <a:rPr lang="uk-UA" sz="2300" b="1" dirty="0" smtClean="0"/>
              <a:t>Переваги створення центру мови та </a:t>
            </a:r>
            <a:r>
              <a:rPr lang="uk-UA" sz="2300" b="1" dirty="0" err="1" smtClean="0"/>
              <a:t>нейрореабілітації</a:t>
            </a:r>
            <a:r>
              <a:rPr lang="uk-UA" sz="2300" b="1" dirty="0" smtClean="0"/>
              <a:t> </a:t>
            </a:r>
            <a:endParaRPr lang="uk-UA" sz="2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uk-UA" sz="1900" dirty="0"/>
              <a:t>Реабілітація – це сукупність медичних послуг, які мають основою використання фізичних факторів, з’єднаних в реабілітаційні програми з метою відновлення втрачених функцій, а також профілактики багатьох захворювань</a:t>
            </a:r>
            <a:r>
              <a:rPr lang="uk-UA" sz="1900" dirty="0" smtClean="0"/>
              <a:t>.</a:t>
            </a:r>
            <a:endParaRPr lang="en-US" sz="1900" dirty="0" smtClean="0"/>
          </a:p>
          <a:p>
            <a:pPr marL="0" indent="0">
              <a:buNone/>
            </a:pPr>
            <a:r>
              <a:rPr lang="uk-UA" sz="1900" dirty="0"/>
              <a:t>Послуги Центру мають певні переваги в галузі відновлюваного лікування:</a:t>
            </a:r>
          </a:p>
          <a:p>
            <a:pPr lvl="0"/>
            <a:r>
              <a:rPr lang="uk-UA" sz="1900" dirty="0"/>
              <a:t>оптимізація процесу відновлення для </a:t>
            </a:r>
            <a:r>
              <a:rPr lang="uk-UA" sz="1900" dirty="0" smtClean="0"/>
              <a:t>більш швидкого </a:t>
            </a:r>
            <a:r>
              <a:rPr lang="uk-UA" sz="1900" dirty="0"/>
              <a:t>повернення до праці </a:t>
            </a:r>
          </a:p>
          <a:p>
            <a:pPr lvl="0"/>
            <a:r>
              <a:rPr lang="uk-UA" sz="1900" dirty="0"/>
              <a:t>скорочення терміну(або зменшення об</a:t>
            </a:r>
            <a:r>
              <a:rPr lang="ru-RU" sz="1900" dirty="0"/>
              <a:t>’</a:t>
            </a:r>
            <a:r>
              <a:rPr lang="uk-UA" sz="1900" dirty="0" err="1"/>
              <a:t>ємів</a:t>
            </a:r>
            <a:r>
              <a:rPr lang="uk-UA" sz="1900" dirty="0"/>
              <a:t>) медикаментозного навантаження</a:t>
            </a:r>
          </a:p>
          <a:p>
            <a:pPr lvl="0"/>
            <a:r>
              <a:rPr lang="uk-UA" sz="1900" dirty="0"/>
              <a:t>більш швидка соціалізація пацієнта </a:t>
            </a:r>
          </a:p>
          <a:p>
            <a:r>
              <a:rPr lang="uk-UA" sz="1900" dirty="0"/>
              <a:t>відновлення мови та інших важливих функцій пацієнта </a:t>
            </a:r>
          </a:p>
          <a:p>
            <a:pPr marL="0" indent="0">
              <a:buNone/>
            </a:pP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6329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568952" cy="648071"/>
          </a:xfrm>
        </p:spPr>
        <p:txBody>
          <a:bodyPr/>
          <a:lstStyle/>
          <a:p>
            <a:r>
              <a:rPr lang="uk-UA" sz="2300" b="1" dirty="0" smtClean="0"/>
              <a:t>Структура центру відновлення мови та </a:t>
            </a:r>
            <a:br>
              <a:rPr lang="uk-UA" sz="2300" b="1" dirty="0" smtClean="0"/>
            </a:br>
            <a:r>
              <a:rPr lang="uk-UA" sz="2300" b="1" dirty="0" err="1" smtClean="0"/>
              <a:t>нейрореабілітації</a:t>
            </a:r>
            <a:r>
              <a:rPr lang="uk-UA" sz="2300" b="1" dirty="0" smtClean="0"/>
              <a:t> в Києві</a:t>
            </a:r>
            <a:endParaRPr lang="en-US" sz="2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348880"/>
            <a:ext cx="7272808" cy="3744416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uk-UA" sz="1900" dirty="0" smtClean="0"/>
          </a:p>
          <a:p>
            <a:pPr marL="342900" indent="-342900" algn="l">
              <a:buFontTx/>
              <a:buChar char="-"/>
            </a:pPr>
            <a:r>
              <a:rPr lang="uk-UA" sz="1900" dirty="0" smtClean="0"/>
              <a:t>консультативно-діагностичне відділення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с</a:t>
            </a:r>
            <a:r>
              <a:rPr lang="uk-UA" sz="1900" dirty="0" smtClean="0"/>
              <a:t>таціонар 30 ліжок</a:t>
            </a:r>
          </a:p>
          <a:p>
            <a:pPr marL="342900" indent="-342900" algn="l">
              <a:buFontTx/>
              <a:buChar char="-"/>
            </a:pPr>
            <a:r>
              <a:rPr lang="uk-UA" sz="1900" dirty="0" smtClean="0"/>
              <a:t>відділення функціональної діагностики</a:t>
            </a:r>
          </a:p>
          <a:p>
            <a:pPr marL="342900" indent="-342900" algn="l">
              <a:buFontTx/>
              <a:buChar char="-"/>
            </a:pPr>
            <a:r>
              <a:rPr lang="uk-UA" sz="1900" dirty="0" err="1" smtClean="0"/>
              <a:t>фоніатричне</a:t>
            </a:r>
            <a:r>
              <a:rPr lang="uk-UA" sz="1900" dirty="0" smtClean="0"/>
              <a:t> відділення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в</a:t>
            </a:r>
            <a:r>
              <a:rPr lang="uk-UA" sz="1900" dirty="0" smtClean="0"/>
              <a:t>ідділення клінічної психології</a:t>
            </a:r>
          </a:p>
          <a:p>
            <a:pPr marL="342900" indent="-342900" algn="l">
              <a:buFontTx/>
              <a:buChar char="-"/>
            </a:pPr>
            <a:r>
              <a:rPr lang="uk-UA" sz="1900" dirty="0" smtClean="0"/>
              <a:t>відділення фізіотерапії із водолікуванням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к</a:t>
            </a:r>
            <a:r>
              <a:rPr lang="uk-UA" sz="1900" dirty="0" smtClean="0"/>
              <a:t>абінет соціально-побутової та трудової реабілітації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648071"/>
          </a:xfrm>
        </p:spPr>
        <p:txBody>
          <a:bodyPr/>
          <a:lstStyle/>
          <a:p>
            <a:r>
              <a:rPr lang="uk-UA" sz="2300" b="1" dirty="0" smtClean="0"/>
              <a:t>Маркетингове обґрунтування (4Р)</a:t>
            </a:r>
            <a:endParaRPr lang="en-US" sz="2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2132856"/>
            <a:ext cx="8424936" cy="4167268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1900" b="1" dirty="0" smtClean="0"/>
              <a:t>Price</a:t>
            </a:r>
            <a:endParaRPr lang="uk-UA" sz="1900" b="1" dirty="0"/>
          </a:p>
          <a:p>
            <a:pPr algn="l"/>
            <a:r>
              <a:rPr lang="uk-UA" sz="1900" dirty="0"/>
              <a:t>Передбачено позиціонування у високому та середній плюс сегментах</a:t>
            </a:r>
          </a:p>
          <a:p>
            <a:pPr algn="l"/>
            <a:r>
              <a:rPr lang="en-US" sz="1900" b="1" dirty="0" smtClean="0"/>
              <a:t>Product</a:t>
            </a:r>
            <a:endParaRPr lang="uk-UA" sz="1900" b="1" dirty="0"/>
          </a:p>
          <a:p>
            <a:pPr algn="l"/>
            <a:r>
              <a:rPr lang="uk-UA" sz="1900" dirty="0"/>
              <a:t>Основними послугами Центру будуть консультативно-діагностичні, стаціонарні, створення індивідуальних програм відновлення по неврологічній реабілітації та відновленню мови</a:t>
            </a:r>
            <a:r>
              <a:rPr lang="uk-UA" sz="1900" dirty="0" smtClean="0"/>
              <a:t>.</a:t>
            </a:r>
            <a:r>
              <a:rPr lang="uk-UA" sz="1900" dirty="0"/>
              <a:t> Послуги центру будуть включати такі напрямки діяльності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Нейропсихологія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Моторика</a:t>
            </a:r>
          </a:p>
          <a:p>
            <a:pPr marL="342900" indent="-342900" algn="l">
              <a:buFontTx/>
              <a:buChar char="-"/>
            </a:pPr>
            <a:r>
              <a:rPr lang="uk-UA" sz="1900" dirty="0" err="1"/>
              <a:t>Логотерапія</a:t>
            </a:r>
            <a:endParaRPr lang="uk-UA" sz="1900" dirty="0"/>
          </a:p>
          <a:p>
            <a:pPr marL="342900" indent="-342900" algn="l">
              <a:buFontTx/>
              <a:buChar char="-"/>
            </a:pPr>
            <a:r>
              <a:rPr lang="uk-UA" sz="1900" dirty="0"/>
              <a:t>Музична терапія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Художня </a:t>
            </a:r>
            <a:r>
              <a:rPr lang="uk-UA" sz="1900" dirty="0" smtClean="0"/>
              <a:t>терапія</a:t>
            </a:r>
            <a:endParaRPr lang="uk-UA" sz="1900" dirty="0"/>
          </a:p>
        </p:txBody>
      </p:sp>
    </p:spTree>
    <p:extLst>
      <p:ext uri="{BB962C8B-B14F-4D97-AF65-F5344CB8AC3E}">
        <p14:creationId xmlns:p14="http://schemas.microsoft.com/office/powerpoint/2010/main" val="1516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648071"/>
          </a:xfrm>
        </p:spPr>
        <p:txBody>
          <a:bodyPr/>
          <a:lstStyle/>
          <a:p>
            <a:r>
              <a:rPr lang="uk-UA" sz="2300" b="1" dirty="0" smtClean="0"/>
              <a:t>Маркетингове обґрунтування (4Р)</a:t>
            </a:r>
            <a:endParaRPr lang="en-US" sz="2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8424936" cy="2943132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sz="1900" b="1" dirty="0" smtClean="0"/>
              <a:t>Promotion</a:t>
            </a:r>
            <a:endParaRPr lang="uk-UA" sz="1900" b="1" dirty="0"/>
          </a:p>
          <a:p>
            <a:pPr algn="l"/>
            <a:r>
              <a:rPr lang="uk-UA" sz="1900" dirty="0" smtClean="0"/>
              <a:t>Просування послуг буде відбуватись на ринку приватних осіб та на ринку страхових компаній. </a:t>
            </a:r>
          </a:p>
          <a:p>
            <a:pPr algn="l"/>
            <a:r>
              <a:rPr lang="en-US" sz="1900" b="1" dirty="0" smtClean="0"/>
              <a:t>Place</a:t>
            </a:r>
            <a:endParaRPr lang="uk-UA" sz="1900" b="1" dirty="0"/>
          </a:p>
          <a:p>
            <a:pPr algn="l"/>
            <a:r>
              <a:rPr lang="uk-UA" sz="1900" dirty="0"/>
              <a:t>м. Київ, територія парку Феофанія. Земля знаходиться у центрі заповідної зони на території ландшафтного парку у 15 км від центру </a:t>
            </a:r>
            <a:r>
              <a:rPr lang="uk-UA" sz="1900" dirty="0" smtClean="0"/>
              <a:t>Києва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25710"/>
            <a:ext cx="2952328" cy="221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2929302" cy="220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556793"/>
            <a:ext cx="7772400" cy="648071"/>
          </a:xfrm>
        </p:spPr>
        <p:txBody>
          <a:bodyPr/>
          <a:lstStyle/>
          <a:p>
            <a:r>
              <a:rPr lang="uk-UA" sz="2300" b="1" dirty="0" smtClean="0"/>
              <a:t>Етапи впровадження проекту</a:t>
            </a:r>
            <a:endParaRPr lang="en-US" sz="2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132856"/>
            <a:ext cx="6400800" cy="3744416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endParaRPr lang="uk-UA" sz="1900" dirty="0" smtClean="0"/>
          </a:p>
          <a:p>
            <a:pPr marL="342900" indent="-342900" algn="l">
              <a:buFontTx/>
              <a:buChar char="-"/>
            </a:pPr>
            <a:r>
              <a:rPr lang="uk-UA" sz="1900" dirty="0"/>
              <a:t>р</a:t>
            </a:r>
            <a:r>
              <a:rPr lang="uk-UA" sz="1900" dirty="0" smtClean="0"/>
              <a:t>озробка технічного проекту та узгодження із дозвільними службами України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з</a:t>
            </a:r>
            <a:r>
              <a:rPr lang="uk-UA" sz="1900" dirty="0" smtClean="0"/>
              <a:t>міна цільового призначення землі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б</a:t>
            </a:r>
            <a:r>
              <a:rPr lang="uk-UA" sz="1900" dirty="0" smtClean="0"/>
              <a:t>удівництво споруди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п</a:t>
            </a:r>
            <a:r>
              <a:rPr lang="uk-UA" sz="1900" dirty="0" smtClean="0"/>
              <a:t>ідбір та підготовка персоналу</a:t>
            </a:r>
          </a:p>
          <a:p>
            <a:pPr marL="342900" indent="-342900" algn="l">
              <a:buFontTx/>
              <a:buChar char="-"/>
            </a:pPr>
            <a:r>
              <a:rPr lang="uk-UA" sz="1900" dirty="0" smtClean="0"/>
              <a:t>закупівля обладнання</a:t>
            </a:r>
          </a:p>
          <a:p>
            <a:pPr marL="342900" indent="-342900" algn="l">
              <a:buFontTx/>
              <a:buChar char="-"/>
            </a:pPr>
            <a:r>
              <a:rPr lang="uk-UA" sz="1900" dirty="0"/>
              <a:t>о</a:t>
            </a:r>
            <a:r>
              <a:rPr lang="uk-UA" sz="1900" dirty="0" smtClean="0"/>
              <a:t>тримання ліцензії</a:t>
            </a:r>
          </a:p>
          <a:p>
            <a:pPr marL="342900" indent="-342900" algn="l">
              <a:buFontTx/>
              <a:buChar char="-"/>
            </a:pPr>
            <a:r>
              <a:rPr lang="uk-UA" sz="1900" dirty="0" smtClean="0"/>
              <a:t>відкриття центру </a:t>
            </a:r>
          </a:p>
          <a:p>
            <a:pPr algn="l"/>
            <a:r>
              <a:rPr lang="uk-UA" sz="1900" dirty="0" smtClean="0"/>
              <a:t>Термін впровадження проекту 2 роки.</a:t>
            </a:r>
          </a:p>
        </p:txBody>
      </p:sp>
    </p:spTree>
    <p:extLst>
      <p:ext uri="{BB962C8B-B14F-4D97-AF65-F5344CB8AC3E}">
        <p14:creationId xmlns:p14="http://schemas.microsoft.com/office/powerpoint/2010/main" val="80190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556793"/>
            <a:ext cx="7772400" cy="936103"/>
          </a:xfrm>
        </p:spPr>
        <p:txBody>
          <a:bodyPr/>
          <a:lstStyle/>
          <a:p>
            <a:r>
              <a:rPr lang="uk-UA" sz="2300" b="1" dirty="0" smtClean="0"/>
              <a:t>Етапи фінансування проекту та </a:t>
            </a:r>
            <a:br>
              <a:rPr lang="uk-UA" sz="2300" b="1" dirty="0" smtClean="0"/>
            </a:br>
            <a:r>
              <a:rPr lang="uk-UA" sz="2300" b="1" dirty="0" smtClean="0"/>
              <a:t>основні фінансові показники</a:t>
            </a:r>
            <a:endParaRPr lang="en-US" sz="2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3744416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uk-UA" sz="1900" dirty="0" smtClean="0"/>
              <a:t>Фінансування проекту відбувається в 4 етапи</a:t>
            </a:r>
          </a:p>
          <a:p>
            <a:pPr algn="l"/>
            <a:endParaRPr lang="en-US" sz="1900" dirty="0"/>
          </a:p>
          <a:p>
            <a:pPr algn="l"/>
            <a:r>
              <a:rPr lang="uk-UA" sz="1900" b="1" dirty="0" smtClean="0"/>
              <a:t>Етапи</a:t>
            </a:r>
            <a:r>
              <a:rPr lang="uk-UA" sz="1900" b="1" dirty="0"/>
              <a:t>:</a:t>
            </a:r>
            <a:r>
              <a:rPr lang="uk-UA" sz="1900" dirty="0"/>
              <a:t> </a:t>
            </a:r>
            <a:endParaRPr lang="en-US" sz="1900" dirty="0" smtClean="0"/>
          </a:p>
          <a:p>
            <a:pPr algn="l"/>
            <a:r>
              <a:rPr lang="uk-UA" sz="1900" dirty="0" smtClean="0"/>
              <a:t>1</a:t>
            </a:r>
            <a:r>
              <a:rPr lang="uk-UA" sz="1900" dirty="0"/>
              <a:t>. Первинне </a:t>
            </a:r>
            <a:r>
              <a:rPr lang="uk-UA" sz="1900" dirty="0" smtClean="0"/>
              <a:t>20%     </a:t>
            </a:r>
            <a:r>
              <a:rPr lang="uk-UA" sz="1900" dirty="0"/>
              <a:t>- </a:t>
            </a:r>
            <a:r>
              <a:rPr lang="uk-UA" sz="1900" dirty="0" smtClean="0"/>
              <a:t>2</a:t>
            </a:r>
            <a:r>
              <a:rPr lang="en-US" sz="1900" dirty="0"/>
              <a:t>,</a:t>
            </a:r>
            <a:r>
              <a:rPr lang="en-US" sz="1900" dirty="0" smtClean="0"/>
              <a:t>4</a:t>
            </a:r>
            <a:r>
              <a:rPr lang="uk-UA" sz="1900" dirty="0" smtClean="0"/>
              <a:t> </a:t>
            </a:r>
            <a:r>
              <a:rPr lang="uk-UA" sz="1900" dirty="0"/>
              <a:t>млн. $.</a:t>
            </a:r>
            <a:endParaRPr lang="ru-RU" sz="1900" dirty="0"/>
          </a:p>
          <a:p>
            <a:pPr algn="l"/>
            <a:r>
              <a:rPr lang="uk-UA" sz="1900" dirty="0"/>
              <a:t>2. Будівництво </a:t>
            </a:r>
            <a:r>
              <a:rPr lang="en-US" sz="1900" dirty="0" smtClean="0"/>
              <a:t>40</a:t>
            </a:r>
            <a:r>
              <a:rPr lang="uk-UA" sz="1900" dirty="0" smtClean="0"/>
              <a:t>% </a:t>
            </a:r>
            <a:r>
              <a:rPr lang="uk-UA" sz="1900" dirty="0"/>
              <a:t>- </a:t>
            </a:r>
            <a:r>
              <a:rPr lang="ru-RU" sz="1900" dirty="0" smtClean="0"/>
              <a:t>4</a:t>
            </a:r>
            <a:r>
              <a:rPr lang="en-US" sz="1900" dirty="0" smtClean="0"/>
              <a:t>,8</a:t>
            </a:r>
            <a:r>
              <a:rPr lang="uk-UA" sz="1900" dirty="0" smtClean="0"/>
              <a:t> </a:t>
            </a:r>
            <a:r>
              <a:rPr lang="uk-UA" sz="1900" dirty="0"/>
              <a:t>млн. $.</a:t>
            </a:r>
            <a:endParaRPr lang="ru-RU" sz="1900" dirty="0"/>
          </a:p>
          <a:p>
            <a:pPr algn="l"/>
            <a:r>
              <a:rPr lang="uk-UA" sz="1900" dirty="0"/>
              <a:t>3. Останній місяць </a:t>
            </a:r>
            <a:r>
              <a:rPr lang="uk-UA" sz="1900" dirty="0" smtClean="0"/>
              <a:t>3</a:t>
            </a:r>
            <a:r>
              <a:rPr lang="en-US" sz="1900" dirty="0"/>
              <a:t>0</a:t>
            </a:r>
            <a:r>
              <a:rPr lang="uk-UA" sz="1900" dirty="0" smtClean="0"/>
              <a:t>% </a:t>
            </a:r>
            <a:r>
              <a:rPr lang="uk-UA" sz="1900" dirty="0"/>
              <a:t>- </a:t>
            </a:r>
            <a:r>
              <a:rPr lang="en-US" sz="1900" dirty="0" smtClean="0"/>
              <a:t>3,6</a:t>
            </a:r>
            <a:r>
              <a:rPr lang="uk-UA" sz="1900" dirty="0" smtClean="0"/>
              <a:t> </a:t>
            </a:r>
            <a:r>
              <a:rPr lang="uk-UA" sz="1900" dirty="0"/>
              <a:t>млн. </a:t>
            </a:r>
            <a:r>
              <a:rPr lang="uk-UA" sz="1900" dirty="0" smtClean="0"/>
              <a:t>$.</a:t>
            </a:r>
            <a:endParaRPr lang="en-US" sz="1900" dirty="0" smtClean="0"/>
          </a:p>
          <a:p>
            <a:pPr algn="l"/>
            <a:r>
              <a:rPr lang="uk-UA" sz="1900" dirty="0" smtClean="0"/>
              <a:t>4</a:t>
            </a:r>
            <a:r>
              <a:rPr lang="uk-UA" sz="1900" dirty="0"/>
              <a:t>. 1 рік після відкриття </a:t>
            </a:r>
            <a:r>
              <a:rPr lang="uk-UA" sz="1900" dirty="0" smtClean="0"/>
              <a:t>1</a:t>
            </a:r>
            <a:r>
              <a:rPr lang="en-US" sz="1900" dirty="0"/>
              <a:t>0</a:t>
            </a:r>
            <a:r>
              <a:rPr lang="uk-UA" sz="1900" dirty="0" smtClean="0"/>
              <a:t>% </a:t>
            </a:r>
            <a:r>
              <a:rPr lang="uk-UA" sz="1900" dirty="0"/>
              <a:t>- </a:t>
            </a:r>
            <a:r>
              <a:rPr lang="uk-UA" sz="1900" dirty="0" smtClean="0"/>
              <a:t>1,</a:t>
            </a:r>
            <a:r>
              <a:rPr lang="en-US" sz="1900" dirty="0" smtClean="0"/>
              <a:t>2</a:t>
            </a:r>
            <a:r>
              <a:rPr lang="uk-UA" sz="1900" dirty="0" smtClean="0"/>
              <a:t> </a:t>
            </a:r>
            <a:r>
              <a:rPr lang="uk-UA" sz="1900" dirty="0"/>
              <a:t>млн. </a:t>
            </a:r>
            <a:r>
              <a:rPr lang="uk-UA" sz="1900" dirty="0" smtClean="0"/>
              <a:t>$.</a:t>
            </a:r>
            <a:endParaRPr lang="en-US" sz="1900" dirty="0" smtClean="0"/>
          </a:p>
          <a:p>
            <a:pPr algn="l"/>
            <a:endParaRPr lang="en-US" sz="1900" dirty="0" smtClean="0"/>
          </a:p>
          <a:p>
            <a:pPr algn="l"/>
            <a:r>
              <a:rPr lang="uk-UA" sz="1900" b="1" dirty="0" smtClean="0"/>
              <a:t>Загальна </a:t>
            </a:r>
            <a:r>
              <a:rPr lang="uk-UA" sz="1900" b="1" dirty="0"/>
              <a:t>сума інвестицій 1</a:t>
            </a:r>
            <a:r>
              <a:rPr lang="en-US" sz="1900" b="1" dirty="0"/>
              <a:t>2</a:t>
            </a:r>
            <a:r>
              <a:rPr lang="uk-UA" sz="1900" b="1" dirty="0"/>
              <a:t> млн. </a:t>
            </a:r>
            <a:r>
              <a:rPr lang="en-US" sz="1900" b="1" dirty="0" smtClean="0"/>
              <a:t>$</a:t>
            </a:r>
            <a:endParaRPr lang="en-US" sz="1900" b="1" dirty="0"/>
          </a:p>
        </p:txBody>
      </p:sp>
    </p:spTree>
    <p:extLst>
      <p:ext uri="{BB962C8B-B14F-4D97-AF65-F5344CB8AC3E}">
        <p14:creationId xmlns:p14="http://schemas.microsoft.com/office/powerpoint/2010/main" val="14297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556793"/>
            <a:ext cx="7772400" cy="936103"/>
          </a:xfrm>
        </p:spPr>
        <p:txBody>
          <a:bodyPr/>
          <a:lstStyle/>
          <a:p>
            <a:r>
              <a:rPr lang="uk-UA" sz="2300" b="1" dirty="0" smtClean="0"/>
              <a:t>Етапи фінансування проекту та </a:t>
            </a:r>
            <a:br>
              <a:rPr lang="uk-UA" sz="2300" b="1" dirty="0" smtClean="0"/>
            </a:br>
            <a:r>
              <a:rPr lang="uk-UA" sz="2300" b="1" dirty="0" smtClean="0"/>
              <a:t>основні фінансові показники</a:t>
            </a:r>
            <a:endParaRPr lang="en-US" sz="23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00800" cy="3744416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uk-UA" sz="1900" b="1" dirty="0" smtClean="0"/>
              <a:t>Дохід</a:t>
            </a:r>
            <a:r>
              <a:rPr lang="uk-UA" sz="1900" dirty="0" smtClean="0"/>
              <a:t>:  </a:t>
            </a:r>
            <a:endParaRPr lang="ru-RU" sz="1900" dirty="0"/>
          </a:p>
          <a:p>
            <a:r>
              <a:rPr lang="uk-UA" sz="1900" dirty="0"/>
              <a:t>  Перший рік</a:t>
            </a:r>
            <a:r>
              <a:rPr lang="uk-UA" sz="1900" b="1" dirty="0"/>
              <a:t>      2 494 800 </a:t>
            </a:r>
            <a:r>
              <a:rPr lang="ru-RU" sz="1900" dirty="0"/>
              <a:t>$</a:t>
            </a:r>
            <a:r>
              <a:rPr lang="uk-UA" sz="1900" dirty="0"/>
              <a:t>. </a:t>
            </a:r>
            <a:endParaRPr lang="ru-RU" sz="1900" dirty="0"/>
          </a:p>
          <a:p>
            <a:r>
              <a:rPr lang="uk-UA" sz="1900" b="1" dirty="0"/>
              <a:t>  </a:t>
            </a:r>
            <a:r>
              <a:rPr lang="uk-UA" sz="1900" dirty="0"/>
              <a:t>Другий рік</a:t>
            </a:r>
            <a:r>
              <a:rPr lang="uk-UA" sz="1900" b="1" dirty="0"/>
              <a:t>        3 118 500 </a:t>
            </a:r>
            <a:r>
              <a:rPr lang="ru-RU" sz="1900" dirty="0"/>
              <a:t>$</a:t>
            </a:r>
            <a:r>
              <a:rPr lang="uk-UA" sz="1900" dirty="0"/>
              <a:t>.</a:t>
            </a:r>
            <a:endParaRPr lang="ru-RU" sz="1900" dirty="0"/>
          </a:p>
          <a:p>
            <a:r>
              <a:rPr lang="uk-UA" sz="1900" dirty="0"/>
              <a:t>  Третій рік</a:t>
            </a:r>
            <a:r>
              <a:rPr lang="uk-UA" sz="1900" b="1" dirty="0"/>
              <a:t>          3 887 730 </a:t>
            </a:r>
            <a:r>
              <a:rPr lang="ru-RU" sz="1900" dirty="0"/>
              <a:t>$</a:t>
            </a:r>
            <a:r>
              <a:rPr lang="uk-UA" sz="1900" dirty="0"/>
              <a:t>.</a:t>
            </a:r>
            <a:endParaRPr lang="ru-RU" sz="1900" dirty="0"/>
          </a:p>
          <a:p>
            <a:r>
              <a:rPr lang="uk-UA" sz="1900" dirty="0"/>
              <a:t>  Четвертий рік</a:t>
            </a:r>
            <a:r>
              <a:rPr lang="uk-UA" sz="1900" b="1" dirty="0"/>
              <a:t>  3 887 730 </a:t>
            </a:r>
            <a:r>
              <a:rPr lang="ru-RU" sz="1900" dirty="0"/>
              <a:t>$</a:t>
            </a:r>
            <a:r>
              <a:rPr lang="uk-UA" sz="1900" dirty="0"/>
              <a:t>.</a:t>
            </a:r>
            <a:endParaRPr lang="ru-RU" sz="1900" dirty="0"/>
          </a:p>
          <a:p>
            <a:r>
              <a:rPr lang="uk-UA" sz="1900" dirty="0"/>
              <a:t>  П’ятий рік</a:t>
            </a:r>
            <a:r>
              <a:rPr lang="uk-UA" sz="1900" b="1" dirty="0"/>
              <a:t>         4 064 445 </a:t>
            </a:r>
            <a:r>
              <a:rPr lang="ru-RU" sz="1900" dirty="0"/>
              <a:t>$</a:t>
            </a:r>
            <a:r>
              <a:rPr lang="uk-UA" sz="1900" dirty="0"/>
              <a:t>.</a:t>
            </a:r>
            <a:endParaRPr lang="ru-RU" sz="1900" dirty="0"/>
          </a:p>
          <a:p>
            <a:r>
              <a:rPr lang="uk-UA" sz="1900" dirty="0"/>
              <a:t>  Шостий рік</a:t>
            </a:r>
            <a:r>
              <a:rPr lang="uk-UA" sz="1900" b="1" dirty="0"/>
              <a:t>       4 303 530 </a:t>
            </a:r>
            <a:r>
              <a:rPr lang="ru-RU" sz="1900" dirty="0"/>
              <a:t>$</a:t>
            </a:r>
            <a:r>
              <a:rPr lang="uk-UA" sz="1900" dirty="0"/>
              <a:t>.</a:t>
            </a:r>
            <a:endParaRPr lang="ru-RU" sz="1900" dirty="0"/>
          </a:p>
          <a:p>
            <a:r>
              <a:rPr lang="uk-UA" sz="1900" dirty="0"/>
              <a:t>  Сьомий рік</a:t>
            </a:r>
            <a:r>
              <a:rPr lang="uk-UA" sz="1900" b="1" dirty="0"/>
              <a:t>       4 303 530 </a:t>
            </a:r>
            <a:r>
              <a:rPr lang="ru-RU" sz="1900" dirty="0"/>
              <a:t>$</a:t>
            </a:r>
            <a:r>
              <a:rPr lang="uk-UA" sz="1900" dirty="0" smtClean="0"/>
              <a:t>.</a:t>
            </a:r>
            <a:endParaRPr lang="en-US" sz="1900" dirty="0" smtClean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211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1556793"/>
            <a:ext cx="7772400" cy="936103"/>
          </a:xfrm>
        </p:spPr>
        <p:txBody>
          <a:bodyPr/>
          <a:lstStyle/>
          <a:p>
            <a:r>
              <a:rPr lang="uk-UA" sz="2300" b="1" dirty="0" smtClean="0">
                <a:solidFill>
                  <a:schemeClr val="tx1"/>
                </a:solidFill>
              </a:rPr>
              <a:t>Етапи фінансування проекту та </a:t>
            </a:r>
            <a:br>
              <a:rPr lang="uk-UA" sz="2300" b="1" dirty="0" smtClean="0">
                <a:solidFill>
                  <a:schemeClr val="tx1"/>
                </a:solidFill>
              </a:rPr>
            </a:br>
            <a:r>
              <a:rPr lang="uk-UA" sz="2300" b="1" dirty="0" smtClean="0">
                <a:solidFill>
                  <a:schemeClr val="tx1"/>
                </a:solidFill>
              </a:rPr>
              <a:t>основні фінансові показники</a:t>
            </a:r>
            <a:endParaRPr lang="en-US" sz="23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84684"/>
              </p:ext>
            </p:extLst>
          </p:nvPr>
        </p:nvGraphicFramePr>
        <p:xfrm>
          <a:off x="1547664" y="2708919"/>
          <a:ext cx="6192688" cy="27363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96934"/>
                <a:gridCol w="1797877"/>
                <a:gridCol w="1797877"/>
              </a:tblGrid>
              <a:tr h="342038">
                <a:tc>
                  <a:txBody>
                    <a:bodyPr/>
                    <a:lstStyle/>
                    <a:p>
                      <a:pPr marR="173990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Дані в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$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Варіант 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/>
                          </a:solidFill>
                          <a:effectLst/>
                        </a:rPr>
                        <a:t>Варіант 2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Інвестиції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12 000 000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b="0">
                          <a:solidFill>
                            <a:schemeClr val="tx1"/>
                          </a:solidFill>
                          <a:effectLst/>
                        </a:rPr>
                        <a:t>12 000 000 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/>
                          </a:solidFill>
                          <a:effectLst/>
                        </a:rPr>
                        <a:t>Ставка дисконтування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     5 %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    10 %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PV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14 946 024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17 887 508 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NPV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2 805 698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5 075 342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IRR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    7 %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     11 %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42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PP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років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tx1"/>
                          </a:solidFill>
                          <a:effectLst/>
                        </a:rPr>
                        <a:t> 7 років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9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925</TotalTime>
  <Words>466</Words>
  <Application>Microsoft Office PowerPoint</Application>
  <PresentationFormat>Экран (4:3)</PresentationFormat>
  <Paragraphs>113</Paragraphs>
  <Slides>12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Theme</vt:lpstr>
      <vt:lpstr>Центр відновлення мови та нейрореабілітації</vt:lpstr>
      <vt:lpstr> Переваги створення центру мови та нейрореабілітації </vt:lpstr>
      <vt:lpstr>Структура центру відновлення мови та  нейрореабілітації в Києві</vt:lpstr>
      <vt:lpstr>Маркетингове обґрунтування (4Р)</vt:lpstr>
      <vt:lpstr>Маркетингове обґрунтування (4Р)</vt:lpstr>
      <vt:lpstr>Етапи впровадження проекту</vt:lpstr>
      <vt:lpstr>Етапи фінансування проекту та  основні фінансові показники</vt:lpstr>
      <vt:lpstr>Етапи фінансування проекту та  основні фінансові показники</vt:lpstr>
      <vt:lpstr>Етапи фінансування проекту та  основні фінансові показники</vt:lpstr>
      <vt:lpstr>Соціально-економічне обґрунтування</vt:lpstr>
      <vt:lpstr>Презентация PowerPoint</vt:lpstr>
      <vt:lpstr>Презентация PowerPoint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Ulyana Medukha</dc:creator>
  <cp:lastModifiedBy>TTV</cp:lastModifiedBy>
  <cp:revision>54</cp:revision>
  <dcterms:created xsi:type="dcterms:W3CDTF">2012-01-13T10:38:08Z</dcterms:created>
  <dcterms:modified xsi:type="dcterms:W3CDTF">2012-02-29T14:58:11Z</dcterms:modified>
</cp:coreProperties>
</file>